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2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2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81" r:id="rId246"/>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46" Type="http://schemas.openxmlformats.org/officeDocument/2006/relationships/slide" Target="slides/slide126.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4" name="Shape 10784"/>
        <p:cNvGrpSpPr/>
        <p:nvPr/>
      </p:nvGrpSpPr>
      <p:grpSpPr>
        <a:xfrm>
          <a:off x="0" y="0"/>
          <a:ext cx="0" cy="0"/>
          <a:chOff x="0" y="0"/>
          <a:chExt cx="0" cy="0"/>
        </a:xfrm>
      </p:grpSpPr>
      <p:sp>
        <p:nvSpPr>
          <p:cNvPr id="10785" name="Google Shape;10785;p1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0786" name="Google Shape;10786;p126:notes"/>
          <p:cNvSpPr txBox="1"/>
          <p:nvPr/>
        </p:nvSpPr>
        <p:spPr>
          <a:xfrm>
            <a:off x="3970338" y="8831263"/>
            <a:ext cx="3038475" cy="463550"/>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0787" name="Google Shape;10787;p126:notes"/>
          <p:cNvSpPr txBox="1"/>
          <p:nvPr/>
        </p:nvSpPr>
        <p:spPr>
          <a:xfrm>
            <a:off x="3970338" y="8831263"/>
            <a:ext cx="3038475" cy="463550"/>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0788" name="Google Shape;10788;p1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789" name="Google Shape;10789;p1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600"/>
              <a:t>And just so that you remember how you use (or that we don’t use Appendix I in NARs). </a:t>
            </a:r>
            <a:endParaRPr/>
          </a:p>
          <a:p>
            <a:pPr indent="0" lvl="0" marL="0" rtl="0" algn="l">
              <a:spcBef>
                <a:spcPts val="0"/>
              </a:spcBef>
              <a:spcAft>
                <a:spcPts val="0"/>
              </a:spcAft>
              <a:buNone/>
            </a:pPr>
            <a:r>
              <a:rPr lang="en-US" sz="1600"/>
              <a:t>Let’s start off with a quick quiz.  Based on the information in this snippet of a bibliographic record create a Name/Title NAR for this bibliographic record and create an NAR for the translator.  </a:t>
            </a:r>
            <a:endParaRPr/>
          </a:p>
          <a:p>
            <a:pPr indent="0" lvl="0" marL="0" rtl="0" algn="l">
              <a:spcBef>
                <a:spcPts val="0"/>
              </a:spcBef>
              <a:spcAft>
                <a:spcPts val="0"/>
              </a:spcAft>
              <a:buNone/>
            </a:pPr>
            <a:r>
              <a:rPr lang="en-US" sz="1600"/>
              <a:t>[Instructor - Students should supply MARC tags for the NAR – the point of the exercise is to point out that</a:t>
            </a:r>
            <a:endParaRPr/>
          </a:p>
          <a:p>
            <a:pPr indent="0" lvl="0" marL="0" rtl="0" algn="l">
              <a:spcBef>
                <a:spcPts val="0"/>
              </a:spcBef>
              <a:spcAft>
                <a:spcPts val="0"/>
              </a:spcAft>
              <a:buNone/>
            </a:pPr>
            <a:r>
              <a:rPr lang="en-US" sz="1600"/>
              <a:t>we did not carry over the relationship designator from the bibliographic record to either one of the NARs.  The answers show up by clicking thru each one]</a:t>
            </a:r>
            <a:endParaRPr/>
          </a:p>
        </p:txBody>
      </p:sp>
      <p:sp>
        <p:nvSpPr>
          <p:cNvPr id="10790" name="Google Shape;10790;p126:notes"/>
          <p:cNvSpPr txBox="1"/>
          <p:nvPr/>
        </p:nvSpPr>
        <p:spPr>
          <a:xfrm>
            <a:off x="3970338" y="8831263"/>
            <a:ext cx="3038475" cy="463550"/>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notesSlide" Target="../notesSlides/notesSlide126.xml"/></Relationships>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1" name="Shape 10791"/>
        <p:cNvGrpSpPr/>
        <p:nvPr/>
      </p:nvGrpSpPr>
      <p:grpSpPr>
        <a:xfrm>
          <a:off x="0" y="0"/>
          <a:ext cx="0" cy="0"/>
          <a:chOff x="0" y="0"/>
          <a:chExt cx="0" cy="0"/>
        </a:xfrm>
      </p:grpSpPr>
      <p:sp>
        <p:nvSpPr>
          <p:cNvPr id="10792" name="Google Shape;10792;p1556"/>
          <p:cNvSpPr txBox="1"/>
          <p:nvPr>
            <p:ph idx="4294967295" type="title"/>
          </p:nvPr>
        </p:nvSpPr>
        <p:spPr>
          <a:xfrm>
            <a:off x="611188" y="333375"/>
            <a:ext cx="8353425" cy="719138"/>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2800">
                <a:latin typeface="Calibri"/>
                <a:ea typeface="Calibri"/>
                <a:cs typeface="Calibri"/>
                <a:sym typeface="Calibri"/>
              </a:rPr>
              <a:t>Appendix I – Reminder:  Relationship Designators for Bibliographic Records – Quiz</a:t>
            </a:r>
            <a:endParaRPr sz="3200">
              <a:latin typeface="Calibri"/>
              <a:ea typeface="Calibri"/>
              <a:cs typeface="Calibri"/>
              <a:sym typeface="Calibri"/>
            </a:endParaRPr>
          </a:p>
        </p:txBody>
      </p:sp>
      <p:sp>
        <p:nvSpPr>
          <p:cNvPr id="10793" name="Google Shape;10793;p1556"/>
          <p:cNvSpPr txBox="1"/>
          <p:nvPr>
            <p:ph idx="4294967295" type="body"/>
          </p:nvPr>
        </p:nvSpPr>
        <p:spPr>
          <a:xfrm>
            <a:off x="468313" y="1268413"/>
            <a:ext cx="8496300" cy="3024187"/>
          </a:xfrm>
          <a:prstGeom prst="rect">
            <a:avLst/>
          </a:prstGeom>
          <a:solidFill>
            <a:schemeClr val="lt1"/>
          </a:solid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80"/>
              <a:buFont typeface="Noto Sans Symbols"/>
              <a:buNone/>
            </a:pPr>
            <a:r>
              <a:rPr lang="en-US" sz="2400">
                <a:latin typeface="Calibri"/>
                <a:ea typeface="Calibri"/>
                <a:cs typeface="Calibri"/>
                <a:sym typeface="Calibri"/>
              </a:rPr>
              <a:t>RDA Bibliographic Record:</a:t>
            </a:r>
            <a:endParaRPr/>
          </a:p>
          <a:p>
            <a:pPr indent="-342900" lvl="0" marL="342900" rtl="0" algn="l">
              <a:spcBef>
                <a:spcPts val="480"/>
              </a:spcBef>
              <a:spcAft>
                <a:spcPts val="0"/>
              </a:spcAft>
              <a:buSzPts val="1680"/>
              <a:buFont typeface="Noto Sans Symbols"/>
              <a:buNone/>
            </a:pPr>
            <a:r>
              <a:rPr lang="en-US" sz="2400">
                <a:latin typeface="Calibri"/>
                <a:ea typeface="Calibri"/>
                <a:cs typeface="Calibri"/>
                <a:sym typeface="Calibri"/>
              </a:rPr>
              <a:t>100 1# $a Mishima, Yukio, $d 1925-1970, $e author.</a:t>
            </a:r>
            <a:endParaRPr/>
          </a:p>
          <a:p>
            <a:pPr indent="-342900" lvl="0" marL="342900" rtl="0" algn="l">
              <a:spcBef>
                <a:spcPts val="480"/>
              </a:spcBef>
              <a:spcAft>
                <a:spcPts val="0"/>
              </a:spcAft>
              <a:buSzPts val="1680"/>
              <a:buFont typeface="Noto Sans Symbols"/>
              <a:buNone/>
            </a:pPr>
            <a:r>
              <a:rPr lang="en-US" sz="2400">
                <a:latin typeface="Calibri"/>
                <a:ea typeface="Calibri"/>
                <a:cs typeface="Calibri"/>
                <a:sym typeface="Calibri"/>
              </a:rPr>
              <a:t>240 10  $a Shiosai. $l English</a:t>
            </a:r>
            <a:endParaRPr/>
          </a:p>
          <a:p>
            <a:pPr indent="-342900" lvl="0" marL="342900" rtl="0" algn="l">
              <a:spcBef>
                <a:spcPts val="480"/>
              </a:spcBef>
              <a:spcAft>
                <a:spcPts val="0"/>
              </a:spcAft>
              <a:buSzPts val="1680"/>
              <a:buFont typeface="Noto Sans Symbols"/>
              <a:buNone/>
            </a:pPr>
            <a:r>
              <a:rPr lang="en-US" sz="2400">
                <a:latin typeface="Calibri"/>
                <a:ea typeface="Calibri"/>
                <a:cs typeface="Calibri"/>
                <a:sym typeface="Calibri"/>
              </a:rPr>
              <a:t>245 14 $a The Sound of waves / $c Yukio Mishima; translated by Meredith Weatherby.</a:t>
            </a:r>
            <a:endParaRPr/>
          </a:p>
          <a:p>
            <a:pPr indent="-342900" lvl="0" marL="342900" rtl="0" algn="l">
              <a:lnSpc>
                <a:spcPct val="85000"/>
              </a:lnSpc>
              <a:spcBef>
                <a:spcPts val="480"/>
              </a:spcBef>
              <a:spcAft>
                <a:spcPts val="0"/>
              </a:spcAft>
              <a:buSzPts val="1680"/>
              <a:buFont typeface="Noto Sans Symbols"/>
              <a:buNone/>
            </a:pPr>
            <a:r>
              <a:rPr lang="en-US" sz="2400">
                <a:latin typeface="Calibri"/>
                <a:ea typeface="Calibri"/>
                <a:cs typeface="Calibri"/>
                <a:sym typeface="Calibri"/>
              </a:rPr>
              <a:t>700 1# $a Weatherby, Meredith, $e translator.</a:t>
            </a:r>
            <a:endParaRPr/>
          </a:p>
          <a:p>
            <a:pPr indent="-342900" lvl="0" marL="342900" rtl="0" algn="l">
              <a:lnSpc>
                <a:spcPct val="85000"/>
              </a:lnSpc>
              <a:spcBef>
                <a:spcPts val="0"/>
              </a:spcBef>
              <a:spcAft>
                <a:spcPts val="0"/>
              </a:spcAft>
              <a:buClr>
                <a:schemeClr val="dk1"/>
              </a:buClr>
              <a:buSzPts val="2400"/>
              <a:buFont typeface="Verdana"/>
              <a:buNone/>
            </a:pPr>
            <a:r>
              <a:t/>
            </a:r>
            <a:endParaRPr sz="2400">
              <a:latin typeface="Calibri"/>
              <a:ea typeface="Calibri"/>
              <a:cs typeface="Calibri"/>
              <a:sym typeface="Calibri"/>
            </a:endParaRPr>
          </a:p>
          <a:p>
            <a:pPr indent="-342900" lvl="0" marL="342900" rtl="0" algn="l">
              <a:lnSpc>
                <a:spcPct val="85000"/>
              </a:lnSpc>
              <a:spcBef>
                <a:spcPts val="0"/>
              </a:spcBef>
              <a:spcAft>
                <a:spcPts val="0"/>
              </a:spcAft>
              <a:buClr>
                <a:schemeClr val="dk1"/>
              </a:buClr>
              <a:buSzPts val="2400"/>
              <a:buFont typeface="Calibri"/>
              <a:buNone/>
            </a:pPr>
            <a:r>
              <a:rPr lang="en-US" sz="2400">
                <a:latin typeface="Calibri"/>
                <a:ea typeface="Calibri"/>
                <a:cs typeface="Calibri"/>
                <a:sym typeface="Calibri"/>
              </a:rPr>
              <a:t>Authority Records:</a:t>
            </a:r>
            <a:endParaRPr/>
          </a:p>
        </p:txBody>
      </p:sp>
      <p:sp>
        <p:nvSpPr>
          <p:cNvPr id="10794" name="Google Shape;10794;p1556"/>
          <p:cNvSpPr txBox="1"/>
          <p:nvPr/>
        </p:nvSpPr>
        <p:spPr>
          <a:xfrm>
            <a:off x="611188" y="4652963"/>
            <a:ext cx="8064500" cy="466725"/>
          </a:xfrm>
          <a:prstGeom prst="rect">
            <a:avLst/>
          </a:prstGeom>
          <a:noFill/>
          <a:ln cap="flat" cmpd="sng" w="9525">
            <a:solidFill>
              <a:schemeClr val="dk2"/>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___ __ $a Mishima, Yukio, $_ 1925-1970. $_ Shiosai. $_ English</a:t>
            </a:r>
            <a:endParaRPr b="0" i="1" sz="1600" u="none" cap="none" strike="noStrike">
              <a:solidFill>
                <a:srgbClr val="000000"/>
              </a:solidFill>
              <a:latin typeface="Calibri"/>
              <a:ea typeface="Calibri"/>
              <a:cs typeface="Calibri"/>
              <a:sym typeface="Calibri"/>
            </a:endParaRPr>
          </a:p>
        </p:txBody>
      </p:sp>
      <p:sp>
        <p:nvSpPr>
          <p:cNvPr id="10795" name="Google Shape;10795;p1556"/>
          <p:cNvSpPr txBox="1"/>
          <p:nvPr/>
        </p:nvSpPr>
        <p:spPr>
          <a:xfrm>
            <a:off x="684213" y="5373688"/>
            <a:ext cx="8064500" cy="466725"/>
          </a:xfrm>
          <a:prstGeom prst="rect">
            <a:avLst/>
          </a:prstGeom>
          <a:noFill/>
          <a:ln cap="flat" cmpd="sng" w="9525">
            <a:solidFill>
              <a:schemeClr val="dk2"/>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___ __ $a Weatherby, Meredith</a:t>
            </a:r>
            <a:endParaRPr b="0" i="1" sz="1600" u="none" cap="none" strike="noStrike">
              <a:solidFill>
                <a:srgbClr val="000000"/>
              </a:solidFill>
              <a:latin typeface="Calibri"/>
              <a:ea typeface="Calibri"/>
              <a:cs typeface="Calibri"/>
              <a:sym typeface="Calibri"/>
            </a:endParaRPr>
          </a:p>
        </p:txBody>
      </p:sp>
      <p:sp>
        <p:nvSpPr>
          <p:cNvPr id="10796" name="Google Shape;10796;p1556"/>
          <p:cNvSpPr txBox="1"/>
          <p:nvPr/>
        </p:nvSpPr>
        <p:spPr>
          <a:xfrm>
            <a:off x="539750" y="4652963"/>
            <a:ext cx="1223963" cy="457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100 1#</a:t>
            </a:r>
            <a:endParaRPr/>
          </a:p>
        </p:txBody>
      </p:sp>
      <p:sp>
        <p:nvSpPr>
          <p:cNvPr id="10797" name="Google Shape;10797;p1556"/>
          <p:cNvSpPr txBox="1"/>
          <p:nvPr/>
        </p:nvSpPr>
        <p:spPr>
          <a:xfrm>
            <a:off x="539750" y="5373688"/>
            <a:ext cx="1223963" cy="457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100 1#</a:t>
            </a:r>
            <a:endParaRPr/>
          </a:p>
        </p:txBody>
      </p:sp>
      <p:sp>
        <p:nvSpPr>
          <p:cNvPr id="10798" name="Google Shape;10798;p1556"/>
          <p:cNvSpPr txBox="1"/>
          <p:nvPr/>
        </p:nvSpPr>
        <p:spPr>
          <a:xfrm>
            <a:off x="5867400" y="4652963"/>
            <a:ext cx="433388" cy="457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t</a:t>
            </a:r>
            <a:endParaRPr/>
          </a:p>
        </p:txBody>
      </p:sp>
      <p:sp>
        <p:nvSpPr>
          <p:cNvPr id="10799" name="Google Shape;10799;p1556"/>
          <p:cNvSpPr txBox="1"/>
          <p:nvPr/>
        </p:nvSpPr>
        <p:spPr>
          <a:xfrm>
            <a:off x="4067175" y="4652963"/>
            <a:ext cx="431800" cy="457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Calibri"/>
              <a:buNone/>
            </a:pPr>
            <a:r>
              <a:rPr b="1" i="1" lang="en-US" sz="2400" u="sng" cap="none" strike="noStrike">
                <a:solidFill>
                  <a:srgbClr val="000000"/>
                </a:solidFill>
                <a:latin typeface="Calibri"/>
                <a:ea typeface="Calibri"/>
                <a:cs typeface="Calibri"/>
                <a:sym typeface="Calibri"/>
              </a:rPr>
              <a:t>d</a:t>
            </a:r>
            <a:endParaRPr/>
          </a:p>
        </p:txBody>
      </p:sp>
      <p:sp>
        <p:nvSpPr>
          <p:cNvPr id="10800" name="Google Shape;10800;p1556"/>
          <p:cNvSpPr txBox="1"/>
          <p:nvPr/>
        </p:nvSpPr>
        <p:spPr>
          <a:xfrm>
            <a:off x="7308850" y="4652963"/>
            <a:ext cx="360363" cy="457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l</a:t>
            </a:r>
            <a:endParaRPr/>
          </a:p>
        </p:txBody>
      </p:sp>
      <p:sp>
        <p:nvSpPr>
          <p:cNvPr id="10801" name="Google Shape;10801;p1556"/>
          <p:cNvSpPr/>
          <p:nvPr/>
        </p:nvSpPr>
        <p:spPr>
          <a:xfrm>
            <a:off x="5651500" y="1700213"/>
            <a:ext cx="576263" cy="503237"/>
          </a:xfrm>
          <a:prstGeom prst="ellipse">
            <a:avLst/>
          </a:prstGeom>
          <a:noFill/>
          <a:ln cap="flat" cmpd="sng" w="571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Verdana"/>
              <a:buNone/>
            </a:pPr>
            <a:r>
              <a:t/>
            </a:r>
            <a:endParaRPr b="0" i="1" sz="1600" u="none" cap="none" strike="noStrike">
              <a:solidFill>
                <a:srgbClr val="000000"/>
              </a:solidFill>
              <a:latin typeface="Calibri"/>
              <a:ea typeface="Calibri"/>
              <a:cs typeface="Calibri"/>
              <a:sym typeface="Calibri"/>
            </a:endParaRPr>
          </a:p>
        </p:txBody>
      </p:sp>
      <p:sp>
        <p:nvSpPr>
          <p:cNvPr id="10802" name="Google Shape;10802;p1556"/>
          <p:cNvSpPr/>
          <p:nvPr/>
        </p:nvSpPr>
        <p:spPr>
          <a:xfrm>
            <a:off x="4572000" y="3357563"/>
            <a:ext cx="576263" cy="503237"/>
          </a:xfrm>
          <a:prstGeom prst="ellipse">
            <a:avLst/>
          </a:prstGeom>
          <a:noFill/>
          <a:ln cap="flat" cmpd="sng" w="571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Verdana"/>
              <a:buNone/>
            </a:pPr>
            <a:r>
              <a:t/>
            </a:r>
            <a:endParaRPr b="0" i="1" sz="1600" u="none" cap="none" strike="noStrike">
              <a:solidFill>
                <a:srgbClr val="000000"/>
              </a:solidFill>
              <a:latin typeface="Calibri"/>
              <a:ea typeface="Calibri"/>
              <a:cs typeface="Calibri"/>
              <a:sym typeface="Calibri"/>
            </a:endParaRPr>
          </a:p>
        </p:txBody>
      </p:sp>
      <p:sp>
        <p:nvSpPr>
          <p:cNvPr id="10803" name="Google Shape;10803;p1556"/>
          <p:cNvSpPr/>
          <p:nvPr/>
        </p:nvSpPr>
        <p:spPr>
          <a:xfrm>
            <a:off x="5580063" y="4581525"/>
            <a:ext cx="647700" cy="503238"/>
          </a:xfrm>
          <a:prstGeom prst="ellipse">
            <a:avLst/>
          </a:prstGeom>
          <a:noFill/>
          <a:ln cap="flat" cmpd="sng" w="571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Verdana"/>
              <a:buNone/>
            </a:pPr>
            <a:r>
              <a:t/>
            </a:r>
            <a:endParaRPr b="0" i="1" sz="1600" u="none" cap="none" strike="noStrike">
              <a:solidFill>
                <a:srgbClr val="000000"/>
              </a:solidFill>
              <a:latin typeface="Calibri"/>
              <a:ea typeface="Calibri"/>
              <a:cs typeface="Calibri"/>
              <a:sym typeface="Calibri"/>
            </a:endParaRPr>
          </a:p>
        </p:txBody>
      </p:sp>
      <p:sp>
        <p:nvSpPr>
          <p:cNvPr id="10804" name="Google Shape;10804;p1556"/>
          <p:cNvSpPr/>
          <p:nvPr/>
        </p:nvSpPr>
        <p:spPr>
          <a:xfrm>
            <a:off x="4787900" y="5373688"/>
            <a:ext cx="647700" cy="503237"/>
          </a:xfrm>
          <a:prstGeom prst="ellipse">
            <a:avLst/>
          </a:prstGeom>
          <a:noFill/>
          <a:ln cap="flat" cmpd="sng" w="571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Verdana"/>
              <a:buNone/>
            </a:pPr>
            <a:r>
              <a:t/>
            </a:r>
            <a:endParaRPr b="0" i="1" sz="1600" u="none" cap="none" strike="noStrike">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